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1" r:id="rId2"/>
  </p:sldMasterIdLst>
  <p:notesMasterIdLst>
    <p:notesMasterId r:id="rId33"/>
  </p:notesMasterIdLst>
  <p:sldIdLst>
    <p:sldId id="256" r:id="rId3"/>
    <p:sldId id="272" r:id="rId4"/>
    <p:sldId id="257" r:id="rId5"/>
    <p:sldId id="259" r:id="rId6"/>
    <p:sldId id="275" r:id="rId7"/>
    <p:sldId id="276" r:id="rId8"/>
    <p:sldId id="274" r:id="rId9"/>
    <p:sldId id="260" r:id="rId10"/>
    <p:sldId id="285" r:id="rId11"/>
    <p:sldId id="286" r:id="rId12"/>
    <p:sldId id="277" r:id="rId13"/>
    <p:sldId id="287" r:id="rId14"/>
    <p:sldId id="278" r:id="rId15"/>
    <p:sldId id="288" r:id="rId16"/>
    <p:sldId id="279" r:id="rId17"/>
    <p:sldId id="289" r:id="rId18"/>
    <p:sldId id="280" r:id="rId19"/>
    <p:sldId id="290" r:id="rId20"/>
    <p:sldId id="291" r:id="rId21"/>
    <p:sldId id="297" r:id="rId22"/>
    <p:sldId id="292" r:id="rId23"/>
    <p:sldId id="281" r:id="rId24"/>
    <p:sldId id="293" r:id="rId25"/>
    <p:sldId id="298" r:id="rId26"/>
    <p:sldId id="294" r:id="rId27"/>
    <p:sldId id="299" r:id="rId28"/>
    <p:sldId id="295" r:id="rId29"/>
    <p:sldId id="300" r:id="rId30"/>
    <p:sldId id="296" r:id="rId31"/>
    <p:sldId id="269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3B4EA9-F224-4696-8D6A-AFBFB3FABE89}">
  <a:tblStyle styleId="{DC3B4EA9-F224-4696-8D6A-AFBFB3FABE89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537" autoAdjust="0"/>
  </p:normalViewPr>
  <p:slideViewPr>
    <p:cSldViewPr>
      <p:cViewPr varScale="1">
        <p:scale>
          <a:sx n="128" d="100"/>
          <a:sy n="128" d="100"/>
        </p:scale>
        <p:origin x="534" y="12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This is D3.js Data Visualization Projects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A course by </a:t>
            </a:r>
            <a:r>
              <a:rPr lang="en-US" dirty="0" err="1"/>
              <a:t>Packt</a:t>
            </a:r>
            <a:r>
              <a:rPr lang="en-US" dirty="0"/>
              <a:t> Publishing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My name is Michael Heydt and this is the course overview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Here I will give you a brief introduction to myself and what we will cover in the course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0202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9937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1547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1199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9065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709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936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2064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7787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So that ‘s the overview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There are a lot of things to look at and a lot of fun to have putting this visualization together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So lets move onto the first lesson which will show us how to put together a d3.js </a:t>
            </a:r>
            <a:r>
              <a:rPr lang="en-US"/>
              <a:t>dev environment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5381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Now let’s talk a little about the course and what we are going to learn in this course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In this course we will walk through the creation of an interactive and animated data </a:t>
            </a:r>
            <a:r>
              <a:rPr lang="en-US" dirty="0" err="1"/>
              <a:t>visualition</a:t>
            </a:r>
            <a:r>
              <a:rPr lang="en-US" dirty="0"/>
              <a:t> in D3.js that uses real world data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We wills tart from scratch with a dev environment, then learn how to manipulate data, create visuals, and add animation and interactivity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The specific viz we will create is a bubble chart that is based on world bank data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It is assumed that as someone using this course that you have basic </a:t>
            </a:r>
            <a:r>
              <a:rPr lang="en-US" dirty="0" err="1"/>
              <a:t>javascript</a:t>
            </a:r>
            <a:r>
              <a:rPr lang="en-US" dirty="0"/>
              <a:t> and d3.js knowledge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From there we will focus on creating a data visualization with D3.js and not as much on learning the concepts of d3.js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249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Web developers that want to learn d3.js to create viz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DS who want to learn web based visualization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Vis thinkers that want to make a point with data over the web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9226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Prerequisites and tools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5362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What will you learn in this course?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We will cover a number of concepts in creating d3.js data visualizations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will start by installing a development environment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3283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urse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90525" y="2803825"/>
            <a:ext cx="8222100" cy="573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6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pic>
        <p:nvPicPr>
          <p:cNvPr id="11" name="Shape 11" descr="Packt-Logo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750" y="1477730"/>
            <a:ext cx="3382881" cy="1616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uthor Profi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265500" y="3387625"/>
            <a:ext cx="4045200" cy="148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285F4"/>
              </a:buClr>
              <a:buSzPct val="100000"/>
              <a:defRPr sz="2400">
                <a:solidFill>
                  <a:srgbClr val="4285F4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8" name="Shape 5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 descr="Corporate headshot of a m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554" y="917976"/>
            <a:ext cx="2291100" cy="2291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60950" y="1248300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3F3F3"/>
              </a:buClr>
              <a:buSzPct val="100000"/>
              <a:defRPr sz="12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1595400" y="3273925"/>
            <a:ext cx="59532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7" name="Shape 67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End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4570050" y="564750"/>
            <a:ext cx="4106100" cy="4014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2" name="Shape 72" descr="Packt-Logo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750" y="1763405"/>
            <a:ext cx="3382881" cy="1616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333333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5" name="Shape 15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urse Title and Author Name">
    <p:bg>
      <p:bgPr>
        <a:solidFill>
          <a:srgbClr val="F3702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bg>
      <p:bgPr>
        <a:solidFill>
          <a:srgbClr val="F3702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tandalone Introduction or Summary">
    <p:bg>
      <p:bgPr>
        <a:solidFill>
          <a:srgbClr val="F3702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uthor Profil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265500" y="3387625"/>
            <a:ext cx="4045200" cy="148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285F4"/>
              </a:buClr>
              <a:buSzPct val="100000"/>
              <a:defRPr sz="2400">
                <a:solidFill>
                  <a:srgbClr val="4285F4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D6B036-FE3D-43C6-8C92-581CDA4E71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895350"/>
            <a:ext cx="1533025" cy="20112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tandalone Introduction or Summar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pic>
        <p:nvPicPr>
          <p:cNvPr id="18" name="Shape 1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F3702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4" name="Shape 24" descr="icon-bea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1" name="Shape 31" descr="icon-bea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pic>
        <p:nvPicPr>
          <p:cNvPr id="36" name="Shape 36" descr="icon-bea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Font typeface="Calibri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Font typeface="Calibri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2" name="Shape 42" descr="icon-bea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0340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6000"/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pic>
        <p:nvPicPr>
          <p:cNvPr id="45" name="Shape 45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ummar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434343"/>
              </a:buClr>
              <a:buSzPct val="100000"/>
              <a:defRPr sz="42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2" name="Shape 52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4180" y="4134624"/>
            <a:ext cx="438222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lvl="0" algn="r" rtl="0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lvl="0" algn="r" rtl="0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4" r:id="rId5"/>
    <p:sldLayoutId id="2147483678" r:id="rId6"/>
    <p:sldLayoutId id="2147483679" r:id="rId7"/>
    <p:sldLayoutId id="2147483681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D3.JS Data Visualization Projects for Beginners</a:t>
            </a:r>
            <a:endParaRPr lang="en" dirty="0"/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Michael Heydt</a:t>
            </a:r>
            <a:endParaRPr lang="e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BFEB3-B1E4-49FB-9DB8-083237B3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7C130-E4E8-4F09-BEC7-6D8118555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Visual Studio Code</a:t>
            </a:r>
          </a:p>
          <a:p>
            <a:r>
              <a:rPr lang="en-US" dirty="0"/>
              <a:t>Getting the code samples</a:t>
            </a:r>
          </a:p>
          <a:p>
            <a:r>
              <a:rPr lang="en-US" dirty="0"/>
              <a:t>Installing live-server to serve the samples</a:t>
            </a:r>
          </a:p>
          <a:p>
            <a:r>
              <a:rPr lang="en-US" dirty="0"/>
              <a:t>Running a simple example</a:t>
            </a:r>
          </a:p>
        </p:txBody>
      </p:sp>
    </p:spTree>
    <p:extLst>
      <p:ext uri="{BB962C8B-B14F-4D97-AF65-F5344CB8AC3E}">
        <p14:creationId xmlns:p14="http://schemas.microsoft.com/office/powerpoint/2010/main" val="1923761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Shape 178"/>
          <p:cNvCxnSpPr/>
          <p:nvPr/>
        </p:nvCxnSpPr>
        <p:spPr>
          <a:xfrm rot="10800000">
            <a:off x="680050" y="2153374"/>
            <a:ext cx="0" cy="112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727112" y="1995898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Introduction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727112" y="2285924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Setting up the tools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1" name="Shape 181"/>
          <p:cNvCxnSpPr/>
          <p:nvPr/>
        </p:nvCxnSpPr>
        <p:spPr>
          <a:xfrm>
            <a:off x="1491639" y="3296200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1524000" y="3725325"/>
            <a:ext cx="23232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Using data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1538700" y="4015342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It all starts with data – Let’s get it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4" name="Shape 184"/>
          <p:cNvCxnSpPr/>
          <p:nvPr/>
        </p:nvCxnSpPr>
        <p:spPr>
          <a:xfrm rot="10800000">
            <a:off x="3276601" y="2145156"/>
            <a:ext cx="0" cy="11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352800" y="1995911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Creating Bubbles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3352800" y="2285937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Fundamentals of SVG and D3.js visuals for bubble charts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4768239" y="3257275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4815301" y="3683116"/>
            <a:ext cx="1814099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Scaling the Data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4815301" y="3973142"/>
            <a:ext cx="1814099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Visual sizing and differentiation of data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90" name="Shape 190"/>
          <p:cNvCxnSpPr/>
          <p:nvPr/>
        </p:nvCxnSpPr>
        <p:spPr>
          <a:xfrm rot="10800000">
            <a:off x="6216039" y="2145262"/>
            <a:ext cx="0" cy="116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263100" y="1995911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Annotation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263100" y="2285937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Adding descriptive information</a:t>
            </a:r>
            <a:endParaRPr lang="en" sz="1400" dirty="0">
              <a:solidFill>
                <a:schemeClr val="dk2"/>
              </a:solidFill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What We’ll Learn</a:t>
            </a:r>
          </a:p>
        </p:txBody>
      </p:sp>
      <p:grpSp>
        <p:nvGrpSpPr>
          <p:cNvPr id="194" name="Shape 194"/>
          <p:cNvGrpSpPr/>
          <p:nvPr/>
        </p:nvGrpSpPr>
        <p:grpSpPr>
          <a:xfrm>
            <a:off x="383437" y="2992212"/>
            <a:ext cx="8377136" cy="667800"/>
            <a:chOff x="383437" y="2845250"/>
            <a:chExt cx="8377136" cy="667800"/>
          </a:xfrm>
        </p:grpSpPr>
        <p:sp>
          <p:nvSpPr>
            <p:cNvPr id="195" name="Shape 195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0334D-DD05-454C-9C2E-E9C098A5E633}"/>
              </a:ext>
            </a:extLst>
          </p:cNvPr>
          <p:cNvSpPr/>
          <p:nvPr/>
        </p:nvSpPr>
        <p:spPr>
          <a:xfrm>
            <a:off x="1582528" y="3737629"/>
            <a:ext cx="1737912" cy="856413"/>
          </a:xfrm>
          <a:prstGeom prst="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83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BFEB3-B1E4-49FB-9DB8-083237B3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in using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7C130-E4E8-4F09-BEC7-6D8118555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the data sample</a:t>
            </a:r>
          </a:p>
          <a:p>
            <a:r>
              <a:rPr lang="en-US" dirty="0"/>
              <a:t>Loading data from a web server</a:t>
            </a:r>
          </a:p>
        </p:txBody>
      </p:sp>
    </p:spTree>
    <p:extLst>
      <p:ext uri="{BB962C8B-B14F-4D97-AF65-F5344CB8AC3E}">
        <p14:creationId xmlns:p14="http://schemas.microsoft.com/office/powerpoint/2010/main" val="888801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Shape 178"/>
          <p:cNvCxnSpPr/>
          <p:nvPr/>
        </p:nvCxnSpPr>
        <p:spPr>
          <a:xfrm rot="10800000">
            <a:off x="680050" y="2153374"/>
            <a:ext cx="0" cy="112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727112" y="1995898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Introduction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727112" y="2285924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Setting up the tools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1" name="Shape 181"/>
          <p:cNvCxnSpPr/>
          <p:nvPr/>
        </p:nvCxnSpPr>
        <p:spPr>
          <a:xfrm>
            <a:off x="1491639" y="3296200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1524000" y="3725325"/>
            <a:ext cx="23232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Using data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1538700" y="4015342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It all starts with data – Let’s get it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4" name="Shape 184"/>
          <p:cNvCxnSpPr/>
          <p:nvPr/>
        </p:nvCxnSpPr>
        <p:spPr>
          <a:xfrm rot="10800000">
            <a:off x="3276601" y="2145156"/>
            <a:ext cx="0" cy="11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352800" y="1995911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Creating Bubbles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3352800" y="2285937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Fundamentals of SVG and D3.js visuals for bubble charts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4768239" y="3257275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4815301" y="3683116"/>
            <a:ext cx="1814099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Scaling the Data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4815301" y="3973142"/>
            <a:ext cx="1814099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Visual sizing and differentiation of data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90" name="Shape 190"/>
          <p:cNvCxnSpPr/>
          <p:nvPr/>
        </p:nvCxnSpPr>
        <p:spPr>
          <a:xfrm rot="10800000">
            <a:off x="6216039" y="2145262"/>
            <a:ext cx="0" cy="116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263100" y="1995911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Annotation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263100" y="2285937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Adding descriptive information</a:t>
            </a:r>
            <a:endParaRPr lang="en" sz="1400" dirty="0">
              <a:solidFill>
                <a:schemeClr val="dk2"/>
              </a:solidFill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What We’ll Learn</a:t>
            </a:r>
          </a:p>
        </p:txBody>
      </p:sp>
      <p:grpSp>
        <p:nvGrpSpPr>
          <p:cNvPr id="194" name="Shape 194"/>
          <p:cNvGrpSpPr/>
          <p:nvPr/>
        </p:nvGrpSpPr>
        <p:grpSpPr>
          <a:xfrm>
            <a:off x="383437" y="2992212"/>
            <a:ext cx="8377136" cy="667800"/>
            <a:chOff x="383437" y="2845250"/>
            <a:chExt cx="8377136" cy="667800"/>
          </a:xfrm>
        </p:grpSpPr>
        <p:sp>
          <p:nvSpPr>
            <p:cNvPr id="195" name="Shape 195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E88F3EA-D690-4F59-8ABF-05CA887D8CA6}"/>
              </a:ext>
            </a:extLst>
          </p:cNvPr>
          <p:cNvSpPr/>
          <p:nvPr/>
        </p:nvSpPr>
        <p:spPr>
          <a:xfrm>
            <a:off x="3400833" y="2066042"/>
            <a:ext cx="1766067" cy="1039108"/>
          </a:xfrm>
          <a:prstGeom prst="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71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BFEB3-B1E4-49FB-9DB8-083237B3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in creating bubbles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7C130-E4E8-4F09-BEC7-6D8118555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Creating visuals and bubbles using SVG</a:t>
            </a:r>
          </a:p>
          <a:p>
            <a:r>
              <a:rPr lang="en-US" dirty="0"/>
              <a:t>Sizing the bubbles using data</a:t>
            </a:r>
          </a:p>
          <a:p>
            <a:r>
              <a:rPr lang="en-US" dirty="0"/>
              <a:t>Selecting a color for each bubble</a:t>
            </a:r>
          </a:p>
        </p:txBody>
      </p:sp>
    </p:spTree>
    <p:extLst>
      <p:ext uri="{BB962C8B-B14F-4D97-AF65-F5344CB8AC3E}">
        <p14:creationId xmlns:p14="http://schemas.microsoft.com/office/powerpoint/2010/main" val="1541551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Shape 178"/>
          <p:cNvCxnSpPr/>
          <p:nvPr/>
        </p:nvCxnSpPr>
        <p:spPr>
          <a:xfrm rot="10800000">
            <a:off x="680050" y="2153374"/>
            <a:ext cx="0" cy="112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727112" y="1995898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Introduction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727112" y="2285924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Setting up the tools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1" name="Shape 181"/>
          <p:cNvCxnSpPr/>
          <p:nvPr/>
        </p:nvCxnSpPr>
        <p:spPr>
          <a:xfrm>
            <a:off x="1491639" y="3296200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1524000" y="3725325"/>
            <a:ext cx="23232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Using data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1538700" y="4015342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It all starts with data – Let’s get it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4" name="Shape 184"/>
          <p:cNvCxnSpPr/>
          <p:nvPr/>
        </p:nvCxnSpPr>
        <p:spPr>
          <a:xfrm rot="10800000">
            <a:off x="3276601" y="2145156"/>
            <a:ext cx="0" cy="11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352800" y="1995911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Creating Bubbles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3352800" y="2285937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Fundamentals of SVG and D3.js visuals for bubble charts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4768239" y="3257275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4815301" y="3683116"/>
            <a:ext cx="1814099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Scaling the Data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4815301" y="3973142"/>
            <a:ext cx="1814099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Visual sizing and differentiation of data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90" name="Shape 190"/>
          <p:cNvCxnSpPr/>
          <p:nvPr/>
        </p:nvCxnSpPr>
        <p:spPr>
          <a:xfrm rot="10800000">
            <a:off x="6216039" y="2145262"/>
            <a:ext cx="0" cy="116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263100" y="1995911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Annotation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263100" y="2285937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Adding descriptive information</a:t>
            </a:r>
            <a:endParaRPr lang="en" sz="1400" dirty="0">
              <a:solidFill>
                <a:schemeClr val="dk2"/>
              </a:solidFill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What We’ll Learn</a:t>
            </a:r>
          </a:p>
        </p:txBody>
      </p:sp>
      <p:grpSp>
        <p:nvGrpSpPr>
          <p:cNvPr id="194" name="Shape 194"/>
          <p:cNvGrpSpPr/>
          <p:nvPr/>
        </p:nvGrpSpPr>
        <p:grpSpPr>
          <a:xfrm>
            <a:off x="383437" y="2992212"/>
            <a:ext cx="8377136" cy="667800"/>
            <a:chOff x="383437" y="2845250"/>
            <a:chExt cx="8377136" cy="667800"/>
          </a:xfrm>
        </p:grpSpPr>
        <p:sp>
          <p:nvSpPr>
            <p:cNvPr id="195" name="Shape 195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5901EFE-C12F-4139-88D3-3D548B7659BE}"/>
              </a:ext>
            </a:extLst>
          </p:cNvPr>
          <p:cNvSpPr/>
          <p:nvPr/>
        </p:nvSpPr>
        <p:spPr>
          <a:xfrm>
            <a:off x="4863332" y="3742938"/>
            <a:ext cx="1766067" cy="819886"/>
          </a:xfrm>
          <a:prstGeom prst="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01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BFEB3-B1E4-49FB-9DB8-083237B3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in scaling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7C130-E4E8-4F09-BEC7-6D8118555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Determining the extents of the data</a:t>
            </a:r>
          </a:p>
          <a:p>
            <a:r>
              <a:rPr lang="en-US" dirty="0"/>
              <a:t>Creating and integrating a linear scale</a:t>
            </a:r>
          </a:p>
          <a:p>
            <a:r>
              <a:rPr lang="en-US" dirty="0"/>
              <a:t>Using scales to select colors</a:t>
            </a:r>
          </a:p>
        </p:txBody>
      </p:sp>
    </p:spTree>
    <p:extLst>
      <p:ext uri="{BB962C8B-B14F-4D97-AF65-F5344CB8AC3E}">
        <p14:creationId xmlns:p14="http://schemas.microsoft.com/office/powerpoint/2010/main" val="899989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Shape 178"/>
          <p:cNvCxnSpPr/>
          <p:nvPr/>
        </p:nvCxnSpPr>
        <p:spPr>
          <a:xfrm rot="10800000">
            <a:off x="680050" y="2153374"/>
            <a:ext cx="0" cy="112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727112" y="1995898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Introduction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727112" y="2285924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Setting up the tools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1" name="Shape 181"/>
          <p:cNvCxnSpPr/>
          <p:nvPr/>
        </p:nvCxnSpPr>
        <p:spPr>
          <a:xfrm>
            <a:off x="1491639" y="3296200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1524000" y="3725325"/>
            <a:ext cx="23232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Using data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1538700" y="4015342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It all starts with data – Let’s get it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4" name="Shape 184"/>
          <p:cNvCxnSpPr/>
          <p:nvPr/>
        </p:nvCxnSpPr>
        <p:spPr>
          <a:xfrm rot="10800000">
            <a:off x="3276601" y="2145156"/>
            <a:ext cx="0" cy="11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352800" y="1995911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Creating Bubbles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3352800" y="2285937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Fundamentals of SVG and D3.js visuals for bubble charts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4768239" y="3257275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4815301" y="3683116"/>
            <a:ext cx="1814099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Scaling the Data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4815301" y="3973142"/>
            <a:ext cx="1814099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Visual sizing and differentiation of data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90" name="Shape 190"/>
          <p:cNvCxnSpPr/>
          <p:nvPr/>
        </p:nvCxnSpPr>
        <p:spPr>
          <a:xfrm rot="10800000">
            <a:off x="6216039" y="2145262"/>
            <a:ext cx="0" cy="116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263100" y="1995911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Annotation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263100" y="2285937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Adding descriptive information</a:t>
            </a:r>
            <a:endParaRPr lang="en" sz="1400" dirty="0">
              <a:solidFill>
                <a:schemeClr val="dk2"/>
              </a:solidFill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What We’ll Learn</a:t>
            </a:r>
          </a:p>
        </p:txBody>
      </p:sp>
      <p:grpSp>
        <p:nvGrpSpPr>
          <p:cNvPr id="194" name="Shape 194"/>
          <p:cNvGrpSpPr/>
          <p:nvPr/>
        </p:nvGrpSpPr>
        <p:grpSpPr>
          <a:xfrm>
            <a:off x="383437" y="2992212"/>
            <a:ext cx="8377136" cy="667800"/>
            <a:chOff x="383437" y="2845250"/>
            <a:chExt cx="8377136" cy="667800"/>
          </a:xfrm>
        </p:grpSpPr>
        <p:sp>
          <p:nvSpPr>
            <p:cNvPr id="195" name="Shape 195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272B2A7-D4C5-4107-9296-29AF704AC427}"/>
              </a:ext>
            </a:extLst>
          </p:cNvPr>
          <p:cNvSpPr/>
          <p:nvPr/>
        </p:nvSpPr>
        <p:spPr>
          <a:xfrm>
            <a:off x="6291601" y="2038109"/>
            <a:ext cx="1557000" cy="888790"/>
          </a:xfrm>
          <a:prstGeom prst="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14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BFEB3-B1E4-49FB-9DB8-083237B3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in annotation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7C130-E4E8-4F09-BEC7-6D8118555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Creating axes</a:t>
            </a:r>
          </a:p>
          <a:p>
            <a:r>
              <a:rPr lang="en-US" dirty="0"/>
              <a:t>Adding axes labels</a:t>
            </a:r>
          </a:p>
          <a:p>
            <a:r>
              <a:rPr lang="en-US" dirty="0"/>
              <a:t>Adding text to the chart</a:t>
            </a:r>
          </a:p>
          <a:p>
            <a:r>
              <a:rPr lang="en-US" dirty="0"/>
              <a:t>Adding titles</a:t>
            </a:r>
          </a:p>
        </p:txBody>
      </p:sp>
    </p:spTree>
    <p:extLst>
      <p:ext uri="{BB962C8B-B14F-4D97-AF65-F5344CB8AC3E}">
        <p14:creationId xmlns:p14="http://schemas.microsoft.com/office/powerpoint/2010/main" val="4242983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BFEB3-B1E4-49FB-9DB8-083237B3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in annotation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7C130-E4E8-4F09-BEC7-6D8118555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Creating a legend</a:t>
            </a:r>
          </a:p>
          <a:p>
            <a:r>
              <a:rPr lang="en-US" dirty="0"/>
              <a:t>Adding gridlines</a:t>
            </a:r>
          </a:p>
          <a:p>
            <a:r>
              <a:rPr lang="en-US" dirty="0"/>
              <a:t>Rotating x-axis labels</a:t>
            </a:r>
          </a:p>
        </p:txBody>
      </p:sp>
    </p:spTree>
    <p:extLst>
      <p:ext uri="{BB962C8B-B14F-4D97-AF65-F5344CB8AC3E}">
        <p14:creationId xmlns:p14="http://schemas.microsoft.com/office/powerpoint/2010/main" val="3484020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265500" y="3387625"/>
            <a:ext cx="4045200" cy="148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Michael</a:t>
            </a:r>
            <a:br>
              <a:rPr lang="en-US" dirty="0"/>
            </a:br>
            <a:r>
              <a:rPr lang="en-US" dirty="0"/>
              <a:t>Heydt</a:t>
            </a:r>
            <a:endParaRPr lang="en" dirty="0"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Independent consultant, software architect and developer, evangelist, author and trainer 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Software developer from the first days of personal computers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Author of D3js by Example, Learning pandas, Mastering pandas for Finance, Instant Lucene.NET, and Web Scraping with Python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3017563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Shape 178"/>
          <p:cNvCxnSpPr/>
          <p:nvPr/>
        </p:nvCxnSpPr>
        <p:spPr>
          <a:xfrm rot="10800000">
            <a:off x="680050" y="2153374"/>
            <a:ext cx="0" cy="112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727112" y="1995898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Organizing data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727112" y="2285924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Organization to render a specific year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1" name="Shape 181"/>
          <p:cNvCxnSpPr/>
          <p:nvPr/>
        </p:nvCxnSpPr>
        <p:spPr>
          <a:xfrm>
            <a:off x="1491639" y="3296200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1524000" y="3725325"/>
            <a:ext cx="23232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Smart rendering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1538700" y="4015342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Changing the visuals for different years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4" name="Shape 184"/>
          <p:cNvCxnSpPr/>
          <p:nvPr/>
        </p:nvCxnSpPr>
        <p:spPr>
          <a:xfrm rot="10800000">
            <a:off x="3276601" y="2145156"/>
            <a:ext cx="0" cy="11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352799" y="1995911"/>
            <a:ext cx="2362193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Slicing with sliders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3352800" y="2285937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Selecting data based on visual filters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4768239" y="3257275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4815301" y="3683116"/>
            <a:ext cx="1814099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Animation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4815301" y="3973142"/>
            <a:ext cx="1814099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Showing the data change over time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90" name="Shape 190"/>
          <p:cNvCxnSpPr/>
          <p:nvPr/>
        </p:nvCxnSpPr>
        <p:spPr>
          <a:xfrm rot="10800000">
            <a:off x="6216039" y="2145262"/>
            <a:ext cx="0" cy="116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263099" y="1995911"/>
            <a:ext cx="1919967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Mouse Interaction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263100" y="2285937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Interacting with data via the mouse</a:t>
            </a:r>
            <a:endParaRPr lang="en" sz="1400" dirty="0">
              <a:solidFill>
                <a:schemeClr val="dk2"/>
              </a:solidFill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What We’ll Learn</a:t>
            </a:r>
          </a:p>
        </p:txBody>
      </p:sp>
      <p:grpSp>
        <p:nvGrpSpPr>
          <p:cNvPr id="194" name="Shape 194"/>
          <p:cNvGrpSpPr/>
          <p:nvPr/>
        </p:nvGrpSpPr>
        <p:grpSpPr>
          <a:xfrm>
            <a:off x="383437" y="2992212"/>
            <a:ext cx="8377136" cy="667800"/>
            <a:chOff x="383437" y="2845250"/>
            <a:chExt cx="8377136" cy="667800"/>
          </a:xfrm>
        </p:grpSpPr>
        <p:sp>
          <p:nvSpPr>
            <p:cNvPr id="195" name="Shape 195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5B5F249-BA0A-440B-BD15-5E5EE86156F4}"/>
              </a:ext>
            </a:extLst>
          </p:cNvPr>
          <p:cNvSpPr/>
          <p:nvPr/>
        </p:nvSpPr>
        <p:spPr>
          <a:xfrm>
            <a:off x="767247" y="2016769"/>
            <a:ext cx="1821023" cy="910130"/>
          </a:xfrm>
          <a:prstGeom prst="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29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BFEB3-B1E4-49FB-9DB8-083237B3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in organizing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7C130-E4E8-4F09-BEC7-6D8118555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Organizing data to be queried based upon keys</a:t>
            </a:r>
          </a:p>
          <a:p>
            <a:r>
              <a:rPr lang="en-US" dirty="0"/>
              <a:t>Creating a reusable rendering function to render based on a key</a:t>
            </a:r>
          </a:p>
        </p:txBody>
      </p:sp>
    </p:spTree>
    <p:extLst>
      <p:ext uri="{BB962C8B-B14F-4D97-AF65-F5344CB8AC3E}">
        <p14:creationId xmlns:p14="http://schemas.microsoft.com/office/powerpoint/2010/main" val="1060373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Shape 178"/>
          <p:cNvCxnSpPr/>
          <p:nvPr/>
        </p:nvCxnSpPr>
        <p:spPr>
          <a:xfrm rot="10800000">
            <a:off x="680050" y="2153374"/>
            <a:ext cx="0" cy="112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727112" y="1995898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Organizing data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727112" y="2285924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Organization to render a specific year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1" name="Shape 181"/>
          <p:cNvCxnSpPr/>
          <p:nvPr/>
        </p:nvCxnSpPr>
        <p:spPr>
          <a:xfrm>
            <a:off x="1491639" y="3296200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1524000" y="3725325"/>
            <a:ext cx="23232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Smart rendering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1538700" y="4015342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Changing the visuals for different years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4" name="Shape 184"/>
          <p:cNvCxnSpPr/>
          <p:nvPr/>
        </p:nvCxnSpPr>
        <p:spPr>
          <a:xfrm rot="10800000">
            <a:off x="3276601" y="2145156"/>
            <a:ext cx="0" cy="11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352799" y="1995911"/>
            <a:ext cx="2362193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Slicing with sliders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3352800" y="2285937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Selecting data based on visual filters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4768239" y="3257275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4815301" y="3683116"/>
            <a:ext cx="1814099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Animation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4815301" y="3973142"/>
            <a:ext cx="1814099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Showing the data change over time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90" name="Shape 190"/>
          <p:cNvCxnSpPr/>
          <p:nvPr/>
        </p:nvCxnSpPr>
        <p:spPr>
          <a:xfrm rot="10800000">
            <a:off x="6216039" y="2145262"/>
            <a:ext cx="0" cy="116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263099" y="1995911"/>
            <a:ext cx="1919967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Mouse Interaction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263100" y="2285937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Interacting with data via the mouse</a:t>
            </a:r>
            <a:endParaRPr lang="en" sz="1400" dirty="0">
              <a:solidFill>
                <a:schemeClr val="dk2"/>
              </a:solidFill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What We’ll Learn</a:t>
            </a:r>
          </a:p>
        </p:txBody>
      </p:sp>
      <p:grpSp>
        <p:nvGrpSpPr>
          <p:cNvPr id="194" name="Shape 194"/>
          <p:cNvGrpSpPr/>
          <p:nvPr/>
        </p:nvGrpSpPr>
        <p:grpSpPr>
          <a:xfrm>
            <a:off x="383437" y="2992212"/>
            <a:ext cx="8377136" cy="667800"/>
            <a:chOff x="383437" y="2845250"/>
            <a:chExt cx="8377136" cy="667800"/>
          </a:xfrm>
        </p:grpSpPr>
        <p:sp>
          <p:nvSpPr>
            <p:cNvPr id="195" name="Shape 195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5B5F249-BA0A-440B-BD15-5E5EE86156F4}"/>
              </a:ext>
            </a:extLst>
          </p:cNvPr>
          <p:cNvSpPr/>
          <p:nvPr/>
        </p:nvSpPr>
        <p:spPr>
          <a:xfrm>
            <a:off x="1575276" y="3753741"/>
            <a:ext cx="1766067" cy="840301"/>
          </a:xfrm>
          <a:prstGeom prst="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43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BFEB3-B1E4-49FB-9DB8-083237B3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in smart rendering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7C130-E4E8-4F09-BEC7-6D8118555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general update pattern: enter, update, exit</a:t>
            </a:r>
          </a:p>
          <a:p>
            <a:r>
              <a:rPr lang="en-US" dirty="0"/>
              <a:t>Selecting existing DOM elements from data</a:t>
            </a:r>
          </a:p>
          <a:p>
            <a:r>
              <a:rPr lang="en-US" dirty="0"/>
              <a:t>Modifying the DOM to remove, re-render, and add new items</a:t>
            </a:r>
          </a:p>
        </p:txBody>
      </p:sp>
    </p:spTree>
    <p:extLst>
      <p:ext uri="{BB962C8B-B14F-4D97-AF65-F5344CB8AC3E}">
        <p14:creationId xmlns:p14="http://schemas.microsoft.com/office/powerpoint/2010/main" val="3699054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Shape 178"/>
          <p:cNvCxnSpPr/>
          <p:nvPr/>
        </p:nvCxnSpPr>
        <p:spPr>
          <a:xfrm rot="10800000">
            <a:off x="680050" y="2153374"/>
            <a:ext cx="0" cy="112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727112" y="1995898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Organizing data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727112" y="2285924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Organization to render a specific year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1" name="Shape 181"/>
          <p:cNvCxnSpPr/>
          <p:nvPr/>
        </p:nvCxnSpPr>
        <p:spPr>
          <a:xfrm>
            <a:off x="1491639" y="3296200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1524000" y="3725325"/>
            <a:ext cx="23232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Smart rendering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1538700" y="4015342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Changing the visuals for different years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4" name="Shape 184"/>
          <p:cNvCxnSpPr/>
          <p:nvPr/>
        </p:nvCxnSpPr>
        <p:spPr>
          <a:xfrm rot="10800000">
            <a:off x="3276601" y="2145156"/>
            <a:ext cx="0" cy="11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352799" y="1995911"/>
            <a:ext cx="2362193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Slicing with sliders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3352800" y="2285937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Selecting data based on visual filters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4768239" y="3257275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4815301" y="3683116"/>
            <a:ext cx="1814099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Animation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4815301" y="3973142"/>
            <a:ext cx="1814099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Showing the data change over time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90" name="Shape 190"/>
          <p:cNvCxnSpPr/>
          <p:nvPr/>
        </p:nvCxnSpPr>
        <p:spPr>
          <a:xfrm rot="10800000">
            <a:off x="6216039" y="2145262"/>
            <a:ext cx="0" cy="116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263099" y="1995911"/>
            <a:ext cx="1919967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Mouse Interaction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263100" y="2285937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Interacting with data via the mouse</a:t>
            </a:r>
            <a:endParaRPr lang="en" sz="1400" dirty="0">
              <a:solidFill>
                <a:schemeClr val="dk2"/>
              </a:solidFill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What We’ll Learn</a:t>
            </a:r>
          </a:p>
        </p:txBody>
      </p:sp>
      <p:grpSp>
        <p:nvGrpSpPr>
          <p:cNvPr id="194" name="Shape 194"/>
          <p:cNvGrpSpPr/>
          <p:nvPr/>
        </p:nvGrpSpPr>
        <p:grpSpPr>
          <a:xfrm>
            <a:off x="383437" y="2992212"/>
            <a:ext cx="8377136" cy="667800"/>
            <a:chOff x="383437" y="2845250"/>
            <a:chExt cx="8377136" cy="667800"/>
          </a:xfrm>
        </p:grpSpPr>
        <p:sp>
          <p:nvSpPr>
            <p:cNvPr id="195" name="Shape 195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5B5F249-BA0A-440B-BD15-5E5EE86156F4}"/>
              </a:ext>
            </a:extLst>
          </p:cNvPr>
          <p:cNvSpPr/>
          <p:nvPr/>
        </p:nvSpPr>
        <p:spPr>
          <a:xfrm>
            <a:off x="3383144" y="2048496"/>
            <a:ext cx="1859950" cy="840301"/>
          </a:xfrm>
          <a:prstGeom prst="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BFEB3-B1E4-49FB-9DB8-083237B3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in slicing with sliders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7C130-E4E8-4F09-BEC7-6D8118555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a slider to select a subset of data</a:t>
            </a:r>
          </a:p>
          <a:p>
            <a:r>
              <a:rPr lang="en-US" dirty="0"/>
              <a:t>Rendering based upon selection of a specific year</a:t>
            </a:r>
          </a:p>
        </p:txBody>
      </p:sp>
    </p:spTree>
    <p:extLst>
      <p:ext uri="{BB962C8B-B14F-4D97-AF65-F5344CB8AC3E}">
        <p14:creationId xmlns:p14="http://schemas.microsoft.com/office/powerpoint/2010/main" val="1152776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Shape 178"/>
          <p:cNvCxnSpPr/>
          <p:nvPr/>
        </p:nvCxnSpPr>
        <p:spPr>
          <a:xfrm rot="10800000">
            <a:off x="680050" y="2153374"/>
            <a:ext cx="0" cy="112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727112" y="1995898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Organizing data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727112" y="2285924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Organization to render a specific year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1" name="Shape 181"/>
          <p:cNvCxnSpPr/>
          <p:nvPr/>
        </p:nvCxnSpPr>
        <p:spPr>
          <a:xfrm>
            <a:off x="1491639" y="3296200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1524000" y="3725325"/>
            <a:ext cx="23232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Smart rendering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1538700" y="4015342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Changing the visuals for different years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4" name="Shape 184"/>
          <p:cNvCxnSpPr/>
          <p:nvPr/>
        </p:nvCxnSpPr>
        <p:spPr>
          <a:xfrm rot="10800000">
            <a:off x="3276601" y="2145156"/>
            <a:ext cx="0" cy="11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352799" y="1995911"/>
            <a:ext cx="2362193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Slicing with sliders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3352800" y="2285937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Selecting data based on visual filters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4768239" y="3257275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4815301" y="3683116"/>
            <a:ext cx="1814099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Animation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4815301" y="3973142"/>
            <a:ext cx="1814099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Showing the data change over time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90" name="Shape 190"/>
          <p:cNvCxnSpPr/>
          <p:nvPr/>
        </p:nvCxnSpPr>
        <p:spPr>
          <a:xfrm rot="10800000">
            <a:off x="6216039" y="2145262"/>
            <a:ext cx="0" cy="116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263099" y="1995911"/>
            <a:ext cx="1919967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Mouse Interaction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263100" y="2285937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Interacting with data via the mouse</a:t>
            </a:r>
            <a:endParaRPr lang="en" sz="1400" dirty="0">
              <a:solidFill>
                <a:schemeClr val="dk2"/>
              </a:solidFill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What We’ll Learn</a:t>
            </a:r>
          </a:p>
        </p:txBody>
      </p:sp>
      <p:grpSp>
        <p:nvGrpSpPr>
          <p:cNvPr id="194" name="Shape 194"/>
          <p:cNvGrpSpPr/>
          <p:nvPr/>
        </p:nvGrpSpPr>
        <p:grpSpPr>
          <a:xfrm>
            <a:off x="383437" y="2992212"/>
            <a:ext cx="8377136" cy="667800"/>
            <a:chOff x="383437" y="2845250"/>
            <a:chExt cx="8377136" cy="667800"/>
          </a:xfrm>
        </p:grpSpPr>
        <p:sp>
          <p:nvSpPr>
            <p:cNvPr id="195" name="Shape 195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5B5F249-BA0A-440B-BD15-5E5EE86156F4}"/>
              </a:ext>
            </a:extLst>
          </p:cNvPr>
          <p:cNvSpPr/>
          <p:nvPr/>
        </p:nvSpPr>
        <p:spPr>
          <a:xfrm>
            <a:off x="4853307" y="3714750"/>
            <a:ext cx="1766067" cy="990600"/>
          </a:xfrm>
          <a:prstGeom prst="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86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BFEB3-B1E4-49FB-9DB8-083237B3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in animation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7C130-E4E8-4F09-BEC7-6D8118555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animation to move and resize existing visuals</a:t>
            </a:r>
          </a:p>
          <a:p>
            <a:r>
              <a:rPr lang="en-US" dirty="0"/>
              <a:t>Fading in new elements</a:t>
            </a:r>
          </a:p>
          <a:p>
            <a:r>
              <a:rPr lang="en-US" dirty="0"/>
              <a:t>Fading out exiting elements</a:t>
            </a:r>
          </a:p>
        </p:txBody>
      </p:sp>
    </p:spTree>
    <p:extLst>
      <p:ext uri="{BB962C8B-B14F-4D97-AF65-F5344CB8AC3E}">
        <p14:creationId xmlns:p14="http://schemas.microsoft.com/office/powerpoint/2010/main" val="3051999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Shape 178"/>
          <p:cNvCxnSpPr/>
          <p:nvPr/>
        </p:nvCxnSpPr>
        <p:spPr>
          <a:xfrm rot="10800000">
            <a:off x="680050" y="2153374"/>
            <a:ext cx="0" cy="112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727112" y="1995898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Organizing data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727112" y="2285924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Organization to render a specific year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1" name="Shape 181"/>
          <p:cNvCxnSpPr/>
          <p:nvPr/>
        </p:nvCxnSpPr>
        <p:spPr>
          <a:xfrm>
            <a:off x="1491639" y="3296200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1524000" y="3725325"/>
            <a:ext cx="23232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Smart rendering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1538700" y="4015342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Changing the visuals for different years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4" name="Shape 184"/>
          <p:cNvCxnSpPr/>
          <p:nvPr/>
        </p:nvCxnSpPr>
        <p:spPr>
          <a:xfrm rot="10800000">
            <a:off x="3276601" y="2145156"/>
            <a:ext cx="0" cy="11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352799" y="1995911"/>
            <a:ext cx="2362193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Slicing with sliders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3352800" y="2285937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Selecting data based on visual filters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4768239" y="3257275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4815301" y="3683116"/>
            <a:ext cx="1814099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Animation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4815301" y="3973142"/>
            <a:ext cx="1814099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Showing the data change over time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90" name="Shape 190"/>
          <p:cNvCxnSpPr/>
          <p:nvPr/>
        </p:nvCxnSpPr>
        <p:spPr>
          <a:xfrm rot="10800000">
            <a:off x="6216039" y="2145262"/>
            <a:ext cx="0" cy="116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263099" y="1995911"/>
            <a:ext cx="1919967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Mouse Interaction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263100" y="2285937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Interacting with data via the mouse</a:t>
            </a:r>
            <a:endParaRPr lang="en" sz="1400" dirty="0">
              <a:solidFill>
                <a:schemeClr val="dk2"/>
              </a:solidFill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What We’ll Learn</a:t>
            </a:r>
          </a:p>
        </p:txBody>
      </p:sp>
      <p:grpSp>
        <p:nvGrpSpPr>
          <p:cNvPr id="194" name="Shape 194"/>
          <p:cNvGrpSpPr/>
          <p:nvPr/>
        </p:nvGrpSpPr>
        <p:grpSpPr>
          <a:xfrm>
            <a:off x="383437" y="2992212"/>
            <a:ext cx="8377136" cy="667800"/>
            <a:chOff x="383437" y="2845250"/>
            <a:chExt cx="8377136" cy="667800"/>
          </a:xfrm>
        </p:grpSpPr>
        <p:sp>
          <p:nvSpPr>
            <p:cNvPr id="195" name="Shape 195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5B5F249-BA0A-440B-BD15-5E5EE86156F4}"/>
              </a:ext>
            </a:extLst>
          </p:cNvPr>
          <p:cNvSpPr/>
          <p:nvPr/>
        </p:nvSpPr>
        <p:spPr>
          <a:xfrm>
            <a:off x="6311133" y="2037196"/>
            <a:ext cx="1871932" cy="840301"/>
          </a:xfrm>
          <a:prstGeom prst="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4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BFEB3-B1E4-49FB-9DB8-083237B3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in mouse interactivity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7C130-E4E8-4F09-BEC7-6D8118555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Interacting with the visual using the mouse</a:t>
            </a:r>
          </a:p>
          <a:p>
            <a:r>
              <a:rPr lang="en-US" dirty="0"/>
              <a:t>Adding popups/tool-tips on mouse hover</a:t>
            </a:r>
          </a:p>
          <a:p>
            <a:r>
              <a:rPr lang="en-US" dirty="0"/>
              <a:t>Selecting and highlighting visuals</a:t>
            </a:r>
          </a:p>
          <a:p>
            <a:r>
              <a:rPr lang="en-US" dirty="0"/>
              <a:t>Showing detail in another panel on mouse hover</a:t>
            </a:r>
          </a:p>
        </p:txBody>
      </p:sp>
    </p:spTree>
    <p:extLst>
      <p:ext uri="{BB962C8B-B14F-4D97-AF65-F5344CB8AC3E}">
        <p14:creationId xmlns:p14="http://schemas.microsoft.com/office/powerpoint/2010/main" val="3995156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265500" y="3387625"/>
            <a:ext cx="4045200" cy="148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Michael</a:t>
            </a:r>
            <a:br>
              <a:rPr lang="en-US" dirty="0"/>
            </a:br>
            <a:r>
              <a:rPr lang="en-US" dirty="0"/>
              <a:t>Heydt</a:t>
            </a:r>
            <a:endParaRPr lang="en" dirty="0"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Experienced as a lead developer of trading systems including data visualization front 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Interests include computer graphics, data visualization, data science, user experience, natural interfaces, cloud and IoT</a:t>
            </a:r>
            <a:endParaRPr lang="en" sz="2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Next Video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Creating a D3.js </a:t>
            </a:r>
            <a:r>
              <a:rPr lang="en-US"/>
              <a:t>Development Environment </a:t>
            </a:r>
            <a:endParaRPr lang="e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The Course Overview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Goals of this Course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How to get up and going with a local development environment for D3.js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How to manipulate data to drive the creation of dynamic data visualizations 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Be able to create dynamic data driven charts using D3.js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How to represent complex data for interactive exploration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endParaRPr lang="en-US" sz="2000" dirty="0">
              <a:solidFill>
                <a:srgbClr val="434343"/>
              </a:solidFill>
            </a:endParaRPr>
          </a:p>
          <a:p>
            <a:pPr marL="457200" lvl="0" indent="-355600">
              <a:buClr>
                <a:srgbClr val="434343"/>
              </a:buClr>
              <a:buChar char="●"/>
            </a:pPr>
            <a:endParaRPr lang="en-US" sz="2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781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Target Audience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Web developers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Data scientists 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Visual thinkers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Anyone with an interest in learning how to create dynamic web-based data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559102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/>
              <a:t>Prerequisites / What you will Need</a:t>
            </a:r>
            <a:endParaRPr lang="en" sz="2200" dirty="0"/>
          </a:p>
        </p:txBody>
      </p:sp>
      <p:sp>
        <p:nvSpPr>
          <p:cNvPr id="213" name="Shape 213"/>
          <p:cNvSpPr txBox="1">
            <a:spLocks noGrp="1"/>
          </p:cNvSpPr>
          <p:nvPr>
            <p:ph type="body" idx="4294967295"/>
          </p:nvPr>
        </p:nvSpPr>
        <p:spPr>
          <a:xfrm>
            <a:off x="208750" y="888475"/>
            <a:ext cx="8716200" cy="40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All you will need is a computer and an Internet connection</a:t>
            </a:r>
          </a:p>
          <a:p>
            <a:pPr marL="457200" indent="-355600">
              <a:buClr>
                <a:srgbClr val="434343"/>
              </a:buClr>
              <a:buFont typeface="Calibri"/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A basic knowledge of </a:t>
            </a:r>
            <a:r>
              <a:rPr lang="en-US" sz="2000" dirty="0" err="1">
                <a:solidFill>
                  <a:srgbClr val="434343"/>
                </a:solidFill>
              </a:rPr>
              <a:t>Javascript</a:t>
            </a:r>
            <a:r>
              <a:rPr lang="en-US" sz="2000" dirty="0">
                <a:solidFill>
                  <a:srgbClr val="434343"/>
                </a:solidFill>
              </a:rPr>
              <a:t> and D3.js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You can use Windows, Mac or Linux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Any editor you want, but I will use Visual Studio Code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It is assumed you have node.js and google chrome installed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r>
              <a:rPr lang="en-US" sz="2000" dirty="0">
                <a:solidFill>
                  <a:srgbClr val="434343"/>
                </a:solidFill>
              </a:rPr>
              <a:t>A locally installed development web server to serve your content</a:t>
            </a:r>
          </a:p>
          <a:p>
            <a:pPr marL="457200" lvl="0" indent="-355600">
              <a:buClr>
                <a:srgbClr val="434343"/>
              </a:buClr>
              <a:buChar char="●"/>
            </a:pPr>
            <a:endParaRPr lang="en-US" sz="2000" dirty="0">
              <a:solidFill>
                <a:srgbClr val="434343"/>
              </a:solidFill>
            </a:endParaRPr>
          </a:p>
          <a:p>
            <a:pPr marL="457200" indent="-355600">
              <a:buClr>
                <a:srgbClr val="434343"/>
              </a:buClr>
              <a:buFont typeface="Calibri"/>
              <a:buChar char="●"/>
            </a:pPr>
            <a:endParaRPr lang="en-US" sz="2000" dirty="0">
              <a:solidFill>
                <a:srgbClr val="434343"/>
              </a:solidFill>
            </a:endParaRPr>
          </a:p>
          <a:p>
            <a:pPr marL="101600" lvl="0">
              <a:buClr>
                <a:srgbClr val="434343"/>
              </a:buClr>
            </a:pPr>
            <a:endParaRPr lang="en-US" sz="2000" dirty="0">
              <a:solidFill>
                <a:srgbClr val="434343"/>
              </a:solidFill>
            </a:endParaRPr>
          </a:p>
          <a:p>
            <a:pPr marL="457200" lvl="0" indent="-355600">
              <a:buClr>
                <a:srgbClr val="434343"/>
              </a:buClr>
              <a:buChar char="●"/>
            </a:pPr>
            <a:endParaRPr lang="en-US" sz="2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124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Shape 178"/>
          <p:cNvCxnSpPr/>
          <p:nvPr/>
        </p:nvCxnSpPr>
        <p:spPr>
          <a:xfrm rot="10800000">
            <a:off x="680050" y="2153374"/>
            <a:ext cx="0" cy="112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727112" y="1995898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Introduction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727112" y="2285924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Setting up the tools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1" name="Shape 181"/>
          <p:cNvCxnSpPr/>
          <p:nvPr/>
        </p:nvCxnSpPr>
        <p:spPr>
          <a:xfrm>
            <a:off x="1491639" y="3296200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1524000" y="3725325"/>
            <a:ext cx="23232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Using data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1538700" y="4015342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It all starts with data – Let’s get it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4" name="Shape 184"/>
          <p:cNvCxnSpPr/>
          <p:nvPr/>
        </p:nvCxnSpPr>
        <p:spPr>
          <a:xfrm rot="10800000">
            <a:off x="3276601" y="2145156"/>
            <a:ext cx="0" cy="11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352800" y="1995911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Creating Bubbles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3352800" y="2285937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Fundamentals of SVG and D3.js visuals for bubble charts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4768239" y="3257275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4815301" y="3683116"/>
            <a:ext cx="1814099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Scaling the Data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4815301" y="3973142"/>
            <a:ext cx="1814099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Visual sizing and differentiation of data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90" name="Shape 190"/>
          <p:cNvCxnSpPr/>
          <p:nvPr/>
        </p:nvCxnSpPr>
        <p:spPr>
          <a:xfrm rot="10800000">
            <a:off x="6216039" y="2145262"/>
            <a:ext cx="0" cy="116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263100" y="1995911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Annotation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263100" y="2285937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Adding descriptive information</a:t>
            </a:r>
            <a:endParaRPr lang="en" sz="1400" dirty="0">
              <a:solidFill>
                <a:schemeClr val="dk2"/>
              </a:solidFill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What We’ll Learn</a:t>
            </a:r>
          </a:p>
        </p:txBody>
      </p:sp>
      <p:grpSp>
        <p:nvGrpSpPr>
          <p:cNvPr id="194" name="Shape 194"/>
          <p:cNvGrpSpPr/>
          <p:nvPr/>
        </p:nvGrpSpPr>
        <p:grpSpPr>
          <a:xfrm>
            <a:off x="383437" y="2992212"/>
            <a:ext cx="8377136" cy="667800"/>
            <a:chOff x="383437" y="2845250"/>
            <a:chExt cx="8377136" cy="667800"/>
          </a:xfrm>
        </p:grpSpPr>
        <p:sp>
          <p:nvSpPr>
            <p:cNvPr id="195" name="Shape 195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Shape 178"/>
          <p:cNvCxnSpPr/>
          <p:nvPr/>
        </p:nvCxnSpPr>
        <p:spPr>
          <a:xfrm rot="10800000">
            <a:off x="680050" y="2153374"/>
            <a:ext cx="0" cy="112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727112" y="1995898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Introduction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727112" y="2285924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Setting up the tools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1" name="Shape 181"/>
          <p:cNvCxnSpPr/>
          <p:nvPr/>
        </p:nvCxnSpPr>
        <p:spPr>
          <a:xfrm>
            <a:off x="1491639" y="3296200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1524000" y="3725325"/>
            <a:ext cx="23232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Using data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1538700" y="4015342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It all starts with data – Let’s get it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4" name="Shape 184"/>
          <p:cNvCxnSpPr/>
          <p:nvPr/>
        </p:nvCxnSpPr>
        <p:spPr>
          <a:xfrm rot="10800000">
            <a:off x="3276601" y="2145156"/>
            <a:ext cx="0" cy="11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352800" y="1995911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Creating Bubbles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3352800" y="2285937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Fundamentals of SVG and D3.js visuals for bubble charts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4768239" y="3257275"/>
            <a:ext cx="0" cy="6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4815301" y="3683116"/>
            <a:ext cx="1814099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Scaling the Data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4815301" y="3973142"/>
            <a:ext cx="1814099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Visual sizing and differentiation of data</a:t>
            </a:r>
            <a:endParaRPr lang="en" sz="1400" dirty="0">
              <a:solidFill>
                <a:schemeClr val="dk2"/>
              </a:solidFill>
            </a:endParaRPr>
          </a:p>
        </p:txBody>
      </p:sp>
      <p:cxnSp>
        <p:nvCxnSpPr>
          <p:cNvPr id="190" name="Shape 190"/>
          <p:cNvCxnSpPr/>
          <p:nvPr/>
        </p:nvCxnSpPr>
        <p:spPr>
          <a:xfrm rot="10800000">
            <a:off x="6216039" y="2145262"/>
            <a:ext cx="0" cy="116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263100" y="1995911"/>
            <a:ext cx="1814100" cy="3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Annotation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263100" y="2285937"/>
            <a:ext cx="1814100" cy="57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 dirty="0">
                <a:solidFill>
                  <a:schemeClr val="dk2"/>
                </a:solidFill>
              </a:rPr>
              <a:t>Adding descriptive information</a:t>
            </a:r>
            <a:endParaRPr lang="en" sz="1400" dirty="0">
              <a:solidFill>
                <a:schemeClr val="dk2"/>
              </a:solidFill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What We’ll Learn</a:t>
            </a:r>
          </a:p>
        </p:txBody>
      </p:sp>
      <p:grpSp>
        <p:nvGrpSpPr>
          <p:cNvPr id="194" name="Shape 194"/>
          <p:cNvGrpSpPr/>
          <p:nvPr/>
        </p:nvGrpSpPr>
        <p:grpSpPr>
          <a:xfrm>
            <a:off x="383437" y="2992212"/>
            <a:ext cx="8377136" cy="667800"/>
            <a:chOff x="383437" y="2845250"/>
            <a:chExt cx="8377136" cy="667800"/>
          </a:xfrm>
        </p:grpSpPr>
        <p:sp>
          <p:nvSpPr>
            <p:cNvPr id="195" name="Shape 195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C7104A5-915A-4B44-AEB1-DFE81AF2B065}"/>
              </a:ext>
            </a:extLst>
          </p:cNvPr>
          <p:cNvSpPr/>
          <p:nvPr/>
        </p:nvSpPr>
        <p:spPr>
          <a:xfrm>
            <a:off x="756249" y="2036998"/>
            <a:ext cx="1547411" cy="641017"/>
          </a:xfrm>
          <a:prstGeom prst="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92275"/>
      </p:ext>
    </p:extLst>
  </p:cSld>
  <p:clrMapOvr>
    <a:masterClrMapping/>
  </p:clrMapOvr>
</p:sld>
</file>

<file path=ppt/theme/theme1.xml><?xml version="1.0" encoding="utf-8"?>
<a:theme xmlns:a="http://schemas.openxmlformats.org/drawingml/2006/main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2731</TotalTime>
  <Words>1242</Words>
  <Application>Microsoft Office PowerPoint</Application>
  <PresentationFormat>On-screen Show (16:9)</PresentationFormat>
  <Paragraphs>216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Roboto</vt:lpstr>
      <vt:lpstr>Arial</vt:lpstr>
      <vt:lpstr>Packt</vt:lpstr>
      <vt:lpstr>Packt</vt:lpstr>
      <vt:lpstr>D3.JS Data Visualization Projects for Beginners</vt:lpstr>
      <vt:lpstr>Michael Heydt</vt:lpstr>
      <vt:lpstr>Michael Heydt</vt:lpstr>
      <vt:lpstr>The Course Overview</vt:lpstr>
      <vt:lpstr>Goals of this Course</vt:lpstr>
      <vt:lpstr>Target Audience</vt:lpstr>
      <vt:lpstr>Prerequisites / What you will Need</vt:lpstr>
      <vt:lpstr>Introduction</vt:lpstr>
      <vt:lpstr>Introduction</vt:lpstr>
      <vt:lpstr>Introduction topics</vt:lpstr>
      <vt:lpstr>Introduction</vt:lpstr>
      <vt:lpstr>Topics in using data</vt:lpstr>
      <vt:lpstr>Introduction</vt:lpstr>
      <vt:lpstr>Topics in creating bubbles</vt:lpstr>
      <vt:lpstr>Introduction</vt:lpstr>
      <vt:lpstr>Topics in scaling data</vt:lpstr>
      <vt:lpstr>Introduction</vt:lpstr>
      <vt:lpstr>Topics in annotation</vt:lpstr>
      <vt:lpstr>Topics in annotation</vt:lpstr>
      <vt:lpstr>Organizing data</vt:lpstr>
      <vt:lpstr>Topics in organizing data</vt:lpstr>
      <vt:lpstr>Organizing data</vt:lpstr>
      <vt:lpstr>Topics in smart rendering</vt:lpstr>
      <vt:lpstr>Organizing data</vt:lpstr>
      <vt:lpstr>Topics in slicing with sliders</vt:lpstr>
      <vt:lpstr>Organizing data</vt:lpstr>
      <vt:lpstr>Topics in animation</vt:lpstr>
      <vt:lpstr>Organizing data</vt:lpstr>
      <vt:lpstr>Topics in mouse interactivity</vt:lpstr>
      <vt:lpstr>Next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Course Title Here</dc:title>
  <dc:creator>Nitee Shetty</dc:creator>
  <cp:lastModifiedBy>Michael Heydt</cp:lastModifiedBy>
  <cp:revision>43</cp:revision>
  <dcterms:modified xsi:type="dcterms:W3CDTF">2018-02-11T22:22:53Z</dcterms:modified>
</cp:coreProperties>
</file>